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11" Type="http://schemas.openxmlformats.org/officeDocument/2006/relationships/slide" Target="slides/slide7.xml"/><Relationship Id="rId10" Type="http://schemas.openxmlformats.org/officeDocument/2006/relationships/slide" Target="slides/slide6.xml"/><Relationship Id="rId9" Type="http://schemas.openxmlformats.org/officeDocument/2006/relationships/slide" Target="slides/slide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6" name="Shape 106"/>
        <p:cNvGrpSpPr/>
        <p:nvPr/>
      </p:nvGrpSpPr>
      <p:grpSpPr>
        <a:xfrm>
          <a:off x="0" y="0"/>
          <a:ext cx="0" cy="0"/>
          <a:chOff x="0" y="0"/>
          <a:chExt cx="0" cy="0"/>
        </a:xfrm>
      </p:grpSpPr>
      <p:sp>
        <p:nvSpPr>
          <p:cNvPr id="107" name="Google Shape;107;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Google Shape;11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23" name="Shape 23"/>
        <p:cNvGrpSpPr/>
        <p:nvPr/>
      </p:nvGrpSpPr>
      <p:grpSpPr>
        <a:xfrm>
          <a:off x="0" y="0"/>
          <a:ext cx="0" cy="0"/>
          <a:chOff x="0" y="0"/>
          <a:chExt cx="0" cy="0"/>
        </a:xfrm>
      </p:grpSpPr>
      <p:sp>
        <p:nvSpPr>
          <p:cNvPr id="24" name="Google Shape;24;p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26" name="Google Shape;26;p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27" name="Google Shape;27;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30" name="Shape 30"/>
        <p:cNvGrpSpPr/>
        <p:nvPr/>
      </p:nvGrpSpPr>
      <p:grpSpPr>
        <a:xfrm>
          <a:off x="0" y="0"/>
          <a:ext cx="0" cy="0"/>
          <a:chOff x="0" y="0"/>
          <a:chExt cx="0" cy="0"/>
        </a:xfrm>
      </p:grpSpPr>
      <p:sp>
        <p:nvSpPr>
          <p:cNvPr id="31" name="Google Shape;31;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2" name="Google Shape;32;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3" name="Google Shape;33;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36" name="Shape 36"/>
        <p:cNvGrpSpPr/>
        <p:nvPr/>
      </p:nvGrpSpPr>
      <p:grpSpPr>
        <a:xfrm>
          <a:off x="0" y="0"/>
          <a:ext cx="0" cy="0"/>
          <a:chOff x="0" y="0"/>
          <a:chExt cx="0" cy="0"/>
        </a:xfrm>
      </p:grpSpPr>
      <p:sp>
        <p:nvSpPr>
          <p:cNvPr id="37" name="Google Shape;3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9" name="Google Shape;39;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43" name="Shape 43"/>
        <p:cNvGrpSpPr/>
        <p:nvPr/>
      </p:nvGrpSpPr>
      <p:grpSpPr>
        <a:xfrm>
          <a:off x="0" y="0"/>
          <a:ext cx="0" cy="0"/>
          <a:chOff x="0" y="0"/>
          <a:chExt cx="0" cy="0"/>
        </a:xfrm>
      </p:grpSpPr>
      <p:sp>
        <p:nvSpPr>
          <p:cNvPr id="44" name="Google Shape;44;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8" name="Google Shape;48;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9" name="Google Shape;49;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52" name="Shape 52"/>
        <p:cNvGrpSpPr/>
        <p:nvPr/>
      </p:nvGrpSpPr>
      <p:grpSpPr>
        <a:xfrm>
          <a:off x="0" y="0"/>
          <a:ext cx="0" cy="0"/>
          <a:chOff x="0" y="0"/>
          <a:chExt cx="0" cy="0"/>
        </a:xfrm>
      </p:grpSpPr>
      <p:sp>
        <p:nvSpPr>
          <p:cNvPr id="53" name="Google Shape;5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4" name="Google Shape;54;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7" name="Shape 57"/>
        <p:cNvGrpSpPr/>
        <p:nvPr/>
      </p:nvGrpSpPr>
      <p:grpSpPr>
        <a:xfrm>
          <a:off x="0" y="0"/>
          <a:ext cx="0" cy="0"/>
          <a:chOff x="0" y="0"/>
          <a:chExt cx="0" cy="0"/>
        </a:xfrm>
      </p:grpSpPr>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64" name="Google Shape;64;p1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devastating-national-museum-fire-180970194/" TargetMode="External"/><Relationship Id="rId4" Type="http://schemas.openxmlformats.org/officeDocument/2006/relationships/hyperlink" Target="http://national-museum-rio"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a:t>Brazil's National Museum </a:t>
            </a:r>
            <a:endParaRPr/>
          </a:p>
        </p:txBody>
      </p:sp>
      <p:sp>
        <p:nvSpPr>
          <p:cNvPr id="85" name="Google Shape;85;p1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rPr lang="en-US"/>
              <a:t>What type of conclusions can we arrive from analyzing the fire of Brazil's National Museum?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Google Shape;90;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What happened?</a:t>
            </a:r>
            <a:endParaRPr/>
          </a:p>
        </p:txBody>
      </p:sp>
      <p:sp>
        <p:nvSpPr>
          <p:cNvPr id="91" name="Google Shape;91;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Brazil's National Museum was burned and destroyed; Meilan Solly of Smithsonian writes: "According to BBC's Brasil's Julia Carneiro some artifacts were successfully salvaged – zoologist Paulo Buckup, for one, managed to escape with a "few thousand" mollusk specimans..."</a:t>
            </a:r>
            <a:endParaRPr/>
          </a:p>
          <a:p>
            <a:pPr indent="-228600" lvl="0" marL="228600" rtl="0" algn="l">
              <a:lnSpc>
                <a:spcPct val="90000"/>
              </a:lnSpc>
              <a:spcBef>
                <a:spcPts val="1000"/>
              </a:spcBef>
              <a:spcAft>
                <a:spcPts val="0"/>
              </a:spcAft>
              <a:buClr>
                <a:schemeClr val="dk1"/>
              </a:buClr>
              <a:buSzPts val="2800"/>
              <a:buChar char="•"/>
            </a:pPr>
            <a:r>
              <a:rPr lang="en-US"/>
              <a:t>A local official speculated to the Guardian, a newspaper, that up to 90% of the museum's collections could have been destroyed by the flames. Investigators are still awaiting permission to assess the building's charred remains.</a:t>
            </a:r>
            <a:endParaRPr/>
          </a:p>
          <a:p>
            <a:pPr indent="-50800" lvl="0" marL="228600" rtl="0" algn="l">
              <a:lnSpc>
                <a:spcPct val="90000"/>
              </a:lnSpc>
              <a:spcBef>
                <a:spcPts val="1000"/>
              </a:spcBef>
              <a:spcAft>
                <a:spcPts val="0"/>
              </a:spcAft>
              <a:buClr>
                <a:schemeClr val="dk1"/>
              </a:buClr>
              <a:buSzPts val="2800"/>
              <a:buNone/>
            </a:pPr>
            <a:r>
              <a:t/>
            </a:r>
            <a:endParaRPr/>
          </a:p>
          <a:p>
            <a:pPr indent="-508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95" name="Shape 95"/>
        <p:cNvGrpSpPr/>
        <p:nvPr/>
      </p:nvGrpSpPr>
      <p:grpSpPr>
        <a:xfrm>
          <a:off x="0" y="0"/>
          <a:ext cx="0" cy="0"/>
          <a:chOff x="0" y="0"/>
          <a:chExt cx="0" cy="0"/>
        </a:xfrm>
      </p:grpSpPr>
      <p:sp>
        <p:nvSpPr>
          <p:cNvPr id="96" name="Google Shape;96;p15"/>
          <p:cNvSpPr txBox="1"/>
          <p:nvPr>
            <p:ph type="title"/>
          </p:nvPr>
        </p:nvSpPr>
        <p:spPr>
          <a:xfrm>
            <a:off x="6745735" y="640081"/>
            <a:ext cx="4806184" cy="3637373"/>
          </a:xfrm>
          <a:prstGeom prst="rect">
            <a:avLst/>
          </a:prstGeom>
          <a:noFill/>
          <a:ln>
            <a:noFill/>
          </a:ln>
        </p:spPr>
        <p:txBody>
          <a:bodyPr anchorCtr="0" anchor="b" bIns="45700" lIns="91425" spcFirstLastPara="1" rIns="91425" wrap="square" tIns="45700">
            <a:noAutofit/>
          </a:bodyPr>
          <a:lstStyle/>
          <a:p>
            <a:pPr indent="0" lvl="0" marL="0" rtl="0" algn="l">
              <a:lnSpc>
                <a:spcPct val="90000"/>
              </a:lnSpc>
              <a:spcBef>
                <a:spcPts val="0"/>
              </a:spcBef>
              <a:spcAft>
                <a:spcPts val="0"/>
              </a:spcAft>
              <a:buClr>
                <a:schemeClr val="dk1"/>
              </a:buClr>
              <a:buSzPts val="6000"/>
              <a:buFont typeface="Calibri"/>
              <a:buNone/>
            </a:pPr>
            <a:r>
              <a:rPr lang="en-US" sz="6000"/>
              <a:t>The National Museum the night before the fire</a:t>
            </a:r>
            <a:endParaRPr/>
          </a:p>
        </p:txBody>
      </p:sp>
      <p:sp>
        <p:nvSpPr>
          <p:cNvPr id="97" name="Google Shape;97;p15"/>
          <p:cNvSpPr txBox="1"/>
          <p:nvPr>
            <p:ph idx="1" type="body"/>
          </p:nvPr>
        </p:nvSpPr>
        <p:spPr>
          <a:xfrm>
            <a:off x="6745735" y="4415883"/>
            <a:ext cx="4806184" cy="180203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400"/>
              <a:buNone/>
            </a:pPr>
            <a:r>
              <a:rPr lang="en-US" sz="2400"/>
              <a:t>Source: Incunabula on Twitter @incunabula</a:t>
            </a:r>
            <a:endParaRPr sz="2400"/>
          </a:p>
        </p:txBody>
      </p:sp>
      <p:pic>
        <p:nvPicPr>
          <p:cNvPr descr="A castle surrounded by trees&#10;&#10;Description generated with very high confidence" id="98" name="Google Shape;98;p15"/>
          <p:cNvPicPr preferRelativeResize="0"/>
          <p:nvPr>
            <p:ph idx="2" type="pic"/>
          </p:nvPr>
        </p:nvPicPr>
        <p:blipFill rotWithShape="1">
          <a:blip r:embed="rId3">
            <a:alphaModFix/>
          </a:blip>
          <a:srcRect b="0" l="1624" r="0" t="0"/>
          <a:stretch/>
        </p:blipFill>
        <p:spPr>
          <a:xfrm>
            <a:off x="20" y="10"/>
            <a:ext cx="6105635" cy="685799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102" name="Shape 102"/>
        <p:cNvGrpSpPr/>
        <p:nvPr/>
      </p:nvGrpSpPr>
      <p:grpSpPr>
        <a:xfrm>
          <a:off x="0" y="0"/>
          <a:ext cx="0" cy="0"/>
          <a:chOff x="0" y="0"/>
          <a:chExt cx="0" cy="0"/>
        </a:xfrm>
      </p:grpSpPr>
      <p:sp>
        <p:nvSpPr>
          <p:cNvPr id="103" name="Google Shape;103;p16"/>
          <p:cNvSpPr txBox="1"/>
          <p:nvPr>
            <p:ph type="title"/>
          </p:nvPr>
        </p:nvSpPr>
        <p:spPr>
          <a:xfrm>
            <a:off x="650449" y="4559523"/>
            <a:ext cx="10901471" cy="1236440"/>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6000"/>
              <a:buFont typeface="Calibri"/>
              <a:buNone/>
            </a:pPr>
            <a:r>
              <a:rPr lang="en-US" sz="6000"/>
              <a:t>Photo of the Museum Fire</a:t>
            </a:r>
            <a:endParaRPr/>
          </a:p>
        </p:txBody>
      </p:sp>
      <p:sp>
        <p:nvSpPr>
          <p:cNvPr id="104" name="Google Shape;104;p16"/>
          <p:cNvSpPr txBox="1"/>
          <p:nvPr>
            <p:ph idx="1" type="body"/>
          </p:nvPr>
        </p:nvSpPr>
        <p:spPr>
          <a:xfrm>
            <a:off x="650449" y="5795963"/>
            <a:ext cx="10901471" cy="560388"/>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2400"/>
              <a:buNone/>
            </a:pPr>
            <a:r>
              <a:rPr lang="en-US" sz="2400"/>
              <a:t>Source: Ricardo Moraes/Reuters</a:t>
            </a:r>
            <a:endParaRPr/>
          </a:p>
        </p:txBody>
      </p:sp>
      <p:pic>
        <p:nvPicPr>
          <p:cNvPr descr="A picture containing smoke, sky, steam, coming&#10;&#10;Description generated with very high confidence" id="105" name="Google Shape;105;p16"/>
          <p:cNvPicPr preferRelativeResize="0"/>
          <p:nvPr>
            <p:ph idx="2" type="pic"/>
          </p:nvPr>
        </p:nvPicPr>
        <p:blipFill rotWithShape="1">
          <a:blip r:embed="rId3">
            <a:alphaModFix/>
          </a:blip>
          <a:srcRect b="8982" l="0" r="0" t="33062"/>
          <a:stretch/>
        </p:blipFill>
        <p:spPr>
          <a:xfrm>
            <a:off x="20" y="1"/>
            <a:ext cx="12191979" cy="4239482"/>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9" name="Shape 109"/>
        <p:cNvGrpSpPr/>
        <p:nvPr/>
      </p:nvGrpSpPr>
      <p:grpSpPr>
        <a:xfrm>
          <a:off x="0" y="0"/>
          <a:ext cx="0" cy="0"/>
          <a:chOff x="0" y="0"/>
          <a:chExt cx="0" cy="0"/>
        </a:xfrm>
      </p:grpSpPr>
      <p:sp>
        <p:nvSpPr>
          <p:cNvPr id="110" name="Google Shape;110;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Additional Info</a:t>
            </a:r>
            <a:endParaRPr/>
          </a:p>
        </p:txBody>
      </p:sp>
      <p:sp>
        <p:nvSpPr>
          <p:cNvPr id="111" name="Google Shape;111;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70000"/>
              </a:lnSpc>
              <a:spcBef>
                <a:spcPts val="0"/>
              </a:spcBef>
              <a:spcAft>
                <a:spcPts val="0"/>
              </a:spcAft>
              <a:buClr>
                <a:schemeClr val="dk1"/>
              </a:buClr>
              <a:buSzPts val="2590"/>
              <a:buChar char="•"/>
            </a:pPr>
            <a:r>
              <a:rPr lang="en-US" sz="2590"/>
              <a:t>Two fire hydrants lacked the pressure to fight the flames. The fire department had to siphon water from a nearby lake.</a:t>
            </a:r>
            <a:endParaRPr/>
          </a:p>
          <a:p>
            <a:pPr indent="-228600" lvl="0" marL="228600" rtl="0" algn="l">
              <a:lnSpc>
                <a:spcPct val="70000"/>
              </a:lnSpc>
              <a:spcBef>
                <a:spcPts val="1000"/>
              </a:spcBef>
              <a:spcAft>
                <a:spcPts val="0"/>
              </a:spcAft>
              <a:buClr>
                <a:schemeClr val="dk1"/>
              </a:buClr>
              <a:buSzPts val="2590"/>
              <a:buChar char="•"/>
            </a:pPr>
            <a:r>
              <a:rPr lang="en-US" sz="2590"/>
              <a:t>Brazil's culture minister Sergio Sa Leitaro said that Brazil needed to take better care of its cultural heritage and museums and that the museum's problems were pilling over time</a:t>
            </a:r>
            <a:endParaRPr/>
          </a:p>
          <a:p>
            <a:pPr indent="-228600" lvl="0" marL="228600" rtl="0" algn="l">
              <a:lnSpc>
                <a:spcPct val="70000"/>
              </a:lnSpc>
              <a:spcBef>
                <a:spcPts val="1000"/>
              </a:spcBef>
              <a:spcAft>
                <a:spcPts val="0"/>
              </a:spcAft>
              <a:buClr>
                <a:schemeClr val="dk1"/>
              </a:buClr>
              <a:buSzPts val="2590"/>
              <a:buChar char="•"/>
            </a:pPr>
            <a:r>
              <a:rPr lang="en-US" sz="2590"/>
              <a:t>It is uncertain what caused the fire.</a:t>
            </a:r>
            <a:endParaRPr/>
          </a:p>
          <a:p>
            <a:pPr indent="-228600" lvl="0" marL="228600" rtl="0" algn="l">
              <a:lnSpc>
                <a:spcPct val="70000"/>
              </a:lnSpc>
              <a:spcBef>
                <a:spcPts val="1000"/>
              </a:spcBef>
              <a:spcAft>
                <a:spcPts val="0"/>
              </a:spcAft>
              <a:buClr>
                <a:schemeClr val="dk1"/>
              </a:buClr>
              <a:buSzPts val="2590"/>
              <a:buChar char="•"/>
            </a:pPr>
            <a:r>
              <a:rPr lang="en-US" sz="2590"/>
              <a:t>National Geographic's Michael Greshko writes since 2014 the museum has failed to receive an annual budget of 128,000. This year the museum received 13,000. Indigenous people have protested the government about the lack of funding for hydrant maintenance, yet funding for a new museum.</a:t>
            </a:r>
            <a:endParaRPr/>
          </a:p>
          <a:p>
            <a:pPr indent="-228600" lvl="0" marL="228600" rtl="0" algn="l">
              <a:lnSpc>
                <a:spcPct val="70000"/>
              </a:lnSpc>
              <a:spcBef>
                <a:spcPts val="1000"/>
              </a:spcBef>
              <a:spcAft>
                <a:spcPts val="0"/>
              </a:spcAft>
              <a:buClr>
                <a:schemeClr val="dk1"/>
              </a:buClr>
              <a:buSzPts val="2590"/>
              <a:buChar char="•"/>
            </a:pPr>
            <a:r>
              <a:rPr lang="en-US" sz="2590"/>
              <a:t>The museum was recently granted $5 million in funds, but it was set to arrive in October.</a:t>
            </a:r>
            <a:endParaRPr/>
          </a:p>
          <a:p>
            <a:pPr indent="-64135" lvl="0" marL="228600" rtl="0" algn="l">
              <a:lnSpc>
                <a:spcPct val="70000"/>
              </a:lnSpc>
              <a:spcBef>
                <a:spcPts val="1000"/>
              </a:spcBef>
              <a:spcAft>
                <a:spcPts val="0"/>
              </a:spcAft>
              <a:buClr>
                <a:schemeClr val="dk1"/>
              </a:buClr>
              <a:buSzPts val="2590"/>
              <a:buNone/>
            </a:pPr>
            <a:r>
              <a:t/>
            </a:r>
            <a:endParaRPr sz="2590"/>
          </a:p>
          <a:p>
            <a:pPr indent="-64135" lvl="0" marL="228600" rtl="0" algn="l">
              <a:lnSpc>
                <a:spcPct val="70000"/>
              </a:lnSpc>
              <a:spcBef>
                <a:spcPts val="1000"/>
              </a:spcBef>
              <a:spcAft>
                <a:spcPts val="0"/>
              </a:spcAft>
              <a:buClr>
                <a:schemeClr val="dk1"/>
              </a:buClr>
              <a:buSzPts val="2590"/>
              <a:buNone/>
            </a:pPr>
            <a:r>
              <a:t/>
            </a:r>
            <a:endParaRPr sz="259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Google Shape;116;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Conclusions</a:t>
            </a:r>
            <a:endParaRPr/>
          </a:p>
        </p:txBody>
      </p:sp>
      <p:sp>
        <p:nvSpPr>
          <p:cNvPr id="117" name="Google Shape;117;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228600" lvl="0" marL="228600" rtl="0" algn="l">
              <a:lnSpc>
                <a:spcPct val="90000"/>
              </a:lnSpc>
              <a:spcBef>
                <a:spcPts val="0"/>
              </a:spcBef>
              <a:spcAft>
                <a:spcPts val="0"/>
              </a:spcAft>
              <a:buClr>
                <a:schemeClr val="dk1"/>
              </a:buClr>
              <a:buSzPts val="2800"/>
              <a:buChar char="•"/>
            </a:pPr>
            <a:r>
              <a:rPr lang="en-US"/>
              <a:t>The government's ability to provide funding shows this was a lack of oversight.</a:t>
            </a:r>
            <a:endParaRPr/>
          </a:p>
          <a:p>
            <a:pPr indent="-228600" lvl="0" marL="228600" rtl="0" algn="l">
              <a:lnSpc>
                <a:spcPct val="90000"/>
              </a:lnSpc>
              <a:spcBef>
                <a:spcPts val="1000"/>
              </a:spcBef>
              <a:spcAft>
                <a:spcPts val="0"/>
              </a:spcAft>
              <a:buClr>
                <a:schemeClr val="dk1"/>
              </a:buClr>
              <a:buSzPts val="2800"/>
              <a:buChar char="•"/>
            </a:pPr>
            <a:r>
              <a:rPr lang="en-US"/>
              <a:t>This is an example of how problems need to be solved quickly. The museum was scheduled to receive a lot of funding it just didn't come in time and with exceptionally poor timing.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Google Shape;122;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rPr lang="en-US"/>
              <a:t> Citations</a:t>
            </a:r>
            <a:endParaRPr/>
          </a:p>
        </p:txBody>
      </p:sp>
      <p:sp>
        <p:nvSpPr>
          <p:cNvPr id="123" name="Google Shape;123;p1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514350" lvl="0" marL="514350" rtl="0" algn="l">
              <a:lnSpc>
                <a:spcPct val="90000"/>
              </a:lnSpc>
              <a:spcBef>
                <a:spcPts val="0"/>
              </a:spcBef>
              <a:spcAft>
                <a:spcPts val="0"/>
              </a:spcAft>
              <a:buClr>
                <a:schemeClr val="dk1"/>
              </a:buClr>
              <a:buSzPts val="2800"/>
              <a:buAutoNum type="arabicPeriod"/>
            </a:pPr>
            <a:r>
              <a:rPr lang="en-US"/>
              <a:t>Solly, Meilan. “Why Brazil's National Museum Fire Was a Devastating Blow to South America's Cultural Heritage.” </a:t>
            </a:r>
            <a:r>
              <a:rPr i="1" lang="en-US"/>
              <a:t>Smithsonian.com</a:t>
            </a:r>
            <a:r>
              <a:rPr lang="en-US"/>
              <a:t>, Smithsonian Institution, 4 Sept. 2018, </a:t>
            </a:r>
            <a:r>
              <a:rPr lang="en-US" u="sng">
                <a:solidFill>
                  <a:schemeClr val="hlink"/>
                </a:solidFill>
                <a:hlinkClick r:id="rId3"/>
              </a:rPr>
              <a:t>www.smithsonianmag.com/smart-news/artifacts-destroyed-brazil-devastating-national-museum-fire-180970194/</a:t>
            </a:r>
            <a:r>
              <a:rPr lang="en-US"/>
              <a:t>.</a:t>
            </a:r>
            <a:endParaRPr/>
          </a:p>
          <a:p>
            <a:pPr indent="-514350" lvl="0" marL="514350" rtl="0" algn="l">
              <a:lnSpc>
                <a:spcPct val="90000"/>
              </a:lnSpc>
              <a:spcBef>
                <a:spcPts val="1000"/>
              </a:spcBef>
              <a:spcAft>
                <a:spcPts val="0"/>
              </a:spcAft>
              <a:buClr>
                <a:schemeClr val="dk1"/>
              </a:buClr>
              <a:buSzPts val="2800"/>
              <a:buAutoNum type="arabicPeriod"/>
            </a:pPr>
            <a:r>
              <a:rPr lang="en-US"/>
              <a:t>Phillips, Dom. “Brazil Museum Fire: 'Incalculable' Loss as 200-Year-Old Rio Institution Gutted.” </a:t>
            </a:r>
            <a:r>
              <a:rPr i="1" lang="en-US"/>
              <a:t>The Guardian</a:t>
            </a:r>
            <a:r>
              <a:rPr lang="en-US"/>
              <a:t>, Guardian News and Media, 3 Sept. 2018, </a:t>
            </a:r>
            <a:r>
              <a:rPr lang="en-US" u="sng">
                <a:solidFill>
                  <a:schemeClr val="hlink"/>
                </a:solidFill>
                <a:hlinkClick r:id="rId4"/>
              </a:rPr>
              <a:t>www.theguardian.com/world/2018/sep/03/fire-engulfs-brazil-national-museum-rio</a:t>
            </a:r>
            <a:r>
              <a:rPr lang="en-US"/>
              <a:t>.</a:t>
            </a:r>
            <a:endParaRPr/>
          </a:p>
          <a:p>
            <a:pPr indent="-228600" lvl="0" marL="228600" rtl="0" algn="l">
              <a:lnSpc>
                <a:spcPct val="90000"/>
              </a:lnSpc>
              <a:spcBef>
                <a:spcPts val="1000"/>
              </a:spcBef>
              <a:spcAft>
                <a:spcPts val="0"/>
              </a:spcAft>
              <a:buClr>
                <a:schemeClr val="dk1"/>
              </a:buClr>
              <a:buSzPts val="28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